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2"/>
  </p:notesMasterIdLst>
  <p:sldIdLst>
    <p:sldId id="256" r:id="rId5"/>
    <p:sldId id="258" r:id="rId6"/>
    <p:sldId id="259" r:id="rId7"/>
    <p:sldId id="260" r:id="rId8"/>
    <p:sldId id="261" r:id="rId9"/>
    <p:sldId id="265" r:id="rId10"/>
    <p:sldId id="263" r:id="rId11"/>
    <p:sldId id="266" r:id="rId12"/>
    <p:sldId id="267" r:id="rId13"/>
    <p:sldId id="268" r:id="rId14"/>
    <p:sldId id="272" r:id="rId15"/>
    <p:sldId id="270" r:id="rId16"/>
    <p:sldId id="271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D9DE"/>
    <a:srgbClr val="E9E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695767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sz="1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257269"/>
            <a:ext cx="8825658" cy="1772461"/>
          </a:xfrm>
        </p:spPr>
        <p:txBody>
          <a:bodyPr>
            <a:normAutofit/>
          </a:bodyPr>
          <a:lstStyle/>
          <a:p>
            <a:r>
              <a:rPr lang="en-US" sz="2800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 Duy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quí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Phan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586113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78213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830098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F95B4E9-56BF-4814-A3FB-EB43D304BAC5}"/>
              </a:ext>
            </a:extLst>
          </p:cNvPr>
          <p:cNvSpPr/>
          <p:nvPr/>
        </p:nvSpPr>
        <p:spPr>
          <a:xfrm>
            <a:off x="2221359" y="2186607"/>
            <a:ext cx="636104" cy="36933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56490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2825420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94425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1594315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/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5102141" y="371060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6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96863"/>
              </p:ext>
            </p:extLst>
          </p:nvPr>
        </p:nvGraphicFramePr>
        <p:xfrm>
          <a:off x="1789043" y="1205947"/>
          <a:ext cx="4359966" cy="236551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236551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368159" y="300362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3611244" y="292258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21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225414"/>
              </p:ext>
            </p:extLst>
          </p:nvPr>
        </p:nvGraphicFramePr>
        <p:xfrm>
          <a:off x="1789043" y="1205947"/>
          <a:ext cx="2906644" cy="1577008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157700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93537" y="2198847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3313236" y="777559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2172368" y="2142696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593CE6-7EB7-4991-ACFE-CBD07B6D790B}"/>
              </a:ext>
            </a:extLst>
          </p:cNvPr>
          <p:cNvSpPr/>
          <p:nvPr/>
        </p:nvSpPr>
        <p:spPr>
          <a:xfrm>
            <a:off x="5405267" y="1585848"/>
            <a:ext cx="6096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/>
            <a:r>
              <a:rPr lang="vi-VN" sz="2000" dirty="0">
                <a:latin typeface="+mj-lt"/>
              </a:rPr>
              <a:t>1.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Bắt đầu, ta có 6 clusters : A, B, C, D, E và F</a:t>
            </a:r>
          </a:p>
          <a:p>
            <a:pPr marL="228600" indent="-228600"/>
            <a:r>
              <a:rPr lang="vi-VN" sz="2000" dirty="0">
                <a:latin typeface="+mj-lt"/>
              </a:rPr>
              <a:t>2.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D và  F thành cluster (D, F) với khoảng cách nhỏ nhất là</a:t>
            </a:r>
            <a:r>
              <a:rPr lang="vi-VN" sz="2000" b="1" dirty="0">
                <a:latin typeface="+mj-lt"/>
              </a:rPr>
              <a:t> 0.50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3.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A và cluster B thành (A, B) với khoảng cách nhỏ nhất là </a:t>
            </a:r>
            <a:r>
              <a:rPr lang="vi-VN" sz="2000" b="1" dirty="0">
                <a:latin typeface="+mj-lt"/>
              </a:rPr>
              <a:t>0.71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4.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E và  (D, F) thành ((D, F), E) với khoảng cách nhỏ nhất là </a:t>
            </a:r>
            <a:r>
              <a:rPr lang="vi-VN" sz="2000" b="1" dirty="0">
                <a:latin typeface="+mj-lt"/>
              </a:rPr>
              <a:t>1.00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5.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((D, F), E) và  C thành (((D, F), E), C) với khoảng cách nhỏ nhất là </a:t>
            </a:r>
            <a:r>
              <a:rPr lang="vi-VN" sz="2000" b="1" dirty="0">
                <a:latin typeface="+mj-lt"/>
              </a:rPr>
              <a:t>1.41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6.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(((D, F), E), C) và (A, B) thành ((((D, F), E), C), (A, B)) với khoảng cách nhỏ nhất là </a:t>
            </a:r>
            <a:r>
              <a:rPr lang="vi-VN" sz="2000" b="1" dirty="0">
                <a:latin typeface="+mj-lt"/>
              </a:rPr>
              <a:t>2.50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7.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Cluster cuối cùng bao gồm tất cả 6 đối tượng ban đầu, thuật toán dừng</a:t>
            </a:r>
            <a:endParaRPr lang="vi-VN" sz="200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3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7B1B095-68CD-45F7-8078-CE4F57FD9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40375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/>
              <a:tblGrid>
                <a:gridCol w="4108174">
                  <a:extLst>
                    <a:ext uri="{9D8B030D-6E8A-4147-A177-3AD203B41FA5}">
                      <a16:colId xmlns:a16="http://schemas.microsoft.com/office/drawing/2014/main" val="1881497292"/>
                    </a:ext>
                  </a:extLst>
                </a:gridCol>
                <a:gridCol w="8083826">
                  <a:extLst>
                    <a:ext uri="{9D8B030D-6E8A-4147-A177-3AD203B41FA5}">
                      <a16:colId xmlns:a16="http://schemas.microsoft.com/office/drawing/2014/main" val="1949213499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pPr algn="l"/>
                      <a:r>
                        <a:rPr lang="en-US" sz="5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Attributes: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7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n_clusters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cụm được tìm thấy bởi thuật toán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labels_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 [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n_samples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 (cluster labels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n_leaves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ợng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leaves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cây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hierarchical)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n_connected_components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các thành phần được kết nối ước tính trong biểu đồ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children_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array-like (con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nút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lá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99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38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207FE4-EA51-4C9C-809D-076C986ED93E}"/>
              </a:ext>
            </a:extLst>
          </p:cNvPr>
          <p:cNvSpPr/>
          <p:nvPr/>
        </p:nvSpPr>
        <p:spPr>
          <a:xfrm>
            <a:off x="1702903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Agglomerative Approach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8BFC7FA-D103-4287-9F90-5BE1D1C720E1}"/>
              </a:ext>
            </a:extLst>
          </p:cNvPr>
          <p:cNvSpPr/>
          <p:nvPr/>
        </p:nvSpPr>
        <p:spPr>
          <a:xfrm>
            <a:off x="6977271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Divisive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33B4BF-9E69-4AFD-8302-D34E091E44D9}"/>
              </a:ext>
            </a:extLst>
          </p:cNvPr>
          <p:cNvSpPr/>
          <p:nvPr/>
        </p:nvSpPr>
        <p:spPr>
          <a:xfrm>
            <a:off x="1798746" y="4923177"/>
            <a:ext cx="3320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bottom up approach</a:t>
            </a:r>
            <a:endParaRPr lang="en-US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EA7D2A-3516-4042-91F7-9C8338E44F09}"/>
              </a:ext>
            </a:extLst>
          </p:cNvPr>
          <p:cNvSpPr/>
          <p:nvPr/>
        </p:nvSpPr>
        <p:spPr>
          <a:xfrm>
            <a:off x="7316434" y="4923177"/>
            <a:ext cx="31726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top down approach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3009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ết quả hình ảnh cho Agglomerative Approach">
            <a:extLst>
              <a:ext uri="{FF2B5EF4-FFF2-40B4-BE49-F238E27FC236}">
                <a16:creationId xmlns:a16="http://schemas.microsoft.com/office/drawing/2014/main" id="{A78B1BB3-85EE-4BC1-ABE1-DCCEDB42B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57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7AE51F-5511-406D-848E-5A8BD3AD3DB5}"/>
              </a:ext>
            </a:extLst>
          </p:cNvPr>
          <p:cNvSpPr/>
          <p:nvPr/>
        </p:nvSpPr>
        <p:spPr>
          <a:xfrm>
            <a:off x="4903304" y="1483599"/>
            <a:ext cx="7288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000" b="1" dirty="0">
                <a:latin typeface="+mj-lt"/>
              </a:rPr>
              <a:t>Các bước trong kỹ thuật phân cụm Agglomerative Approach như sau: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1.      Chuyển đổi các đặc trưng (thuộc tính - Features) của đối tượng (objects) vào ma trận khoảng cách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2.      Xem mỗi đối tượng là một cluster (chẳn hạn, nếu ta có 4 đối tượng, ban đầu chúng ta sẽ có 4 clusters)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3.      Lặp lại 2 bước sau cho đến khi số cluster bằng 1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a.       Gộp 2 cluster gần nhất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b.      Cập nhật ma trận khoảng cách</a:t>
            </a:r>
            <a:endParaRPr lang="en-US" sz="20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C655E-6DBA-4306-8E9D-DE6619B80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" y="1027765"/>
            <a:ext cx="4399722" cy="531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2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D61478-2C84-49F4-9975-B41AE9F72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85352"/>
              </p:ext>
            </p:extLst>
          </p:nvPr>
        </p:nvGraphicFramePr>
        <p:xfrm>
          <a:off x="675860" y="1232452"/>
          <a:ext cx="10614992" cy="532737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653748">
                  <a:extLst>
                    <a:ext uri="{9D8B030D-6E8A-4147-A177-3AD203B41FA5}">
                      <a16:colId xmlns:a16="http://schemas.microsoft.com/office/drawing/2014/main" val="417402120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103321753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795014774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117340053"/>
                    </a:ext>
                  </a:extLst>
                </a:gridCol>
              </a:tblGrid>
              <a:tr h="665922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of object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58412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03879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767804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11060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52768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6966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84751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001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78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299336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</p:spTree>
    <p:extLst>
      <p:ext uri="{BB962C8B-B14F-4D97-AF65-F5344CB8AC3E}">
        <p14:creationId xmlns:p14="http://schemas.microsoft.com/office/powerpoint/2010/main" val="2482438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17970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206EAA6-660D-4E25-92F8-B760236226BF}"/>
              </a:ext>
            </a:extLst>
          </p:cNvPr>
          <p:cNvSpPr/>
          <p:nvPr/>
        </p:nvSpPr>
        <p:spPr>
          <a:xfrm>
            <a:off x="6469494" y="5263416"/>
            <a:ext cx="832454" cy="527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Table 4">
            <a:extLst>
              <a:ext uri="{FF2B5EF4-FFF2-40B4-BE49-F238E27FC236}">
                <a16:creationId xmlns:a16="http://schemas.microsoft.com/office/drawing/2014/main" id="{08BC5E63-C93C-4126-9899-500018170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395093"/>
              </p:ext>
            </p:extLst>
          </p:nvPr>
        </p:nvGraphicFramePr>
        <p:xfrm>
          <a:off x="1470996" y="6091099"/>
          <a:ext cx="9356025" cy="74212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623735">
                  <a:extLst>
                    <a:ext uri="{9D8B030D-6E8A-4147-A177-3AD203B41FA5}">
                      <a16:colId xmlns:a16="http://schemas.microsoft.com/office/drawing/2014/main" val="2179706820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67634341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61066292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9893687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26413541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851242088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9759777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065467214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5306268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3685436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23644794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2769239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5015624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227932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010880140"/>
                    </a:ext>
                  </a:extLst>
                </a:gridCol>
              </a:tblGrid>
              <a:tr h="742121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0.71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5.66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3.61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3.20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4.95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2.92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1.41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1.00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0.50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1.12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066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437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848209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66073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B5A2-EC44-4DA8-8E71-6DA5C92F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85F1-BBCE-4F7C-8B4C-A8C7913AF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4857761-6372-4FFC-B08E-4F2B22D499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62" r="38781"/>
          <a:stretch/>
        </p:blipFill>
        <p:spPr bwMode="auto">
          <a:xfrm>
            <a:off x="0" y="-3314"/>
            <a:ext cx="12192000" cy="686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9276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820</Words>
  <Application>Microsoft Office PowerPoint</Application>
  <PresentationFormat>Widescreen</PresentationFormat>
  <Paragraphs>404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Tahoma</vt:lpstr>
      <vt:lpstr>Times New Roman</vt:lpstr>
      <vt:lpstr>Wingdings 3</vt:lpstr>
      <vt:lpstr>Ion</vt:lpstr>
      <vt:lpstr>Hierarchical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2019-10-17T03:34:15Z</dcterms:created>
  <dcterms:modified xsi:type="dcterms:W3CDTF">2019-10-17T05:51:40Z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